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5" r:id="rId3"/>
    <p:sldMasterId id="2147483667" r:id="rId4"/>
    <p:sldMasterId id="2147483669" r:id="rId5"/>
    <p:sldMasterId id="2147483690" r:id="rId6"/>
    <p:sldMasterId id="2147483696" r:id="rId7"/>
  </p:sldMasterIdLst>
  <p:notesMasterIdLst>
    <p:notesMasterId r:id="rId14"/>
  </p:notesMasterIdLst>
  <p:sldIdLst>
    <p:sldId id="256" r:id="rId8"/>
    <p:sldId id="280" r:id="rId9"/>
    <p:sldId id="290" r:id="rId10"/>
    <p:sldId id="291" r:id="rId11"/>
    <p:sldId id="261" r:id="rId12"/>
    <p:sldId id="282" r:id="rId13"/>
  </p:sldIdLst>
  <p:sldSz cx="9144000" cy="6858000" type="screen4x3"/>
  <p:notesSz cx="6888163" cy="9623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6"/>
    <a:srgbClr val="663300"/>
    <a:srgbClr val="993366"/>
    <a:srgbClr val="000099"/>
    <a:srgbClr val="CC3300"/>
    <a:srgbClr val="FF330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660"/>
  </p:normalViewPr>
  <p:slideViewPr>
    <p:cSldViewPr>
      <p:cViewPr varScale="1">
        <p:scale>
          <a:sx n="106" d="100"/>
          <a:sy n="106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F5100AE-3E15-47F0-8522-31054807F6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340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2DB13DFB-163C-44CE-8CB9-3A44F4FC9F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77969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A7-6C3F-4D97-933C-5178A838F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19645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E3B9C-F3CB-4D3C-83DA-CD66E317E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9206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16597-8BCC-4347-B9CC-14B231FD4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44595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7813-E149-4BF6-8DA5-6215E4905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91078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6185B-302F-4BFF-ABE6-DEEF003C1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63631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7D23A-3EEE-4074-99EF-8305CB70D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0993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E6C74-0F56-4335-A800-DB61C99AD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00193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3855E-5DF7-41EF-9E52-CFC3F3901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93053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733A7-9B57-45F4-A2E2-26C9848EA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12763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6FA80-B95F-43DC-89EC-27C3490F53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0349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B831E-BFD2-417E-911D-0479FF1E3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98948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7B417-22BF-4488-8F6E-DAD4BF4B2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39356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1AA45-4328-46F3-B955-95CA8BEB1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53108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C4E8-9D98-4ACE-92CF-56D0343098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614244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E6C73-044F-41F5-865A-645B0F5124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305434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D5F3C-4E12-4DE8-B263-B9BBE88F4D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1565006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A8150-A1C7-44E2-86E5-E051460B8C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5926541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7744A-325C-4973-B96B-F6154E3688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55456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58DC-276F-42D1-81E9-5C5A92A367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329311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679CC-22A4-4296-A3FF-3A77FDEEF6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847585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8ED53-38A6-4FAC-9FA3-BA36BCFEA1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18968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50E07-6F18-4E8A-A495-27A7FEF5B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70719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05C04-54A4-4429-8FA6-A30B6CD941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673640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35CCF-9A5D-4FF1-80EE-7F3A420C5B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7159224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99FB7-1EC1-4FAE-90EA-8FA5D52732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5605023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20B7E-AB81-4031-B081-8923EBDCBD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658745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D5CF-1712-45D2-B12B-C65D7D0D3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07765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8815-1D99-4544-8622-450871657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09642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387F-07CE-47F6-AC87-37770E569C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420385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389B6-6F2A-4A10-89C7-A815FAFD47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002585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17C79-0E3C-4424-AC95-2E6A9EA79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91514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0A6CF-26CC-4D6B-BF60-A18435A5CE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3684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DF627-47C8-4ED5-BB26-ED8C7938A0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973729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921A-8F6A-44BF-B6E3-06C0F44C9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46604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72BE-AE91-4C72-A893-793B7612F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293703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BC22F-8865-4BDD-B069-0F76511BA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05327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95385-5C72-4B50-B71D-1B352AA0FD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504218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6075C-F4DE-417E-AC23-D8C2F71A0F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093115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7CCF4-B7DD-46E8-9056-F0DD1A48D1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863940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E9AF1-7BBB-43BD-A61E-C1E45F7241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7622345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BFDF0-9B38-4CFF-819B-BDE27AD559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6623908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5F27-082B-441E-9BC7-EAEF8ADBE9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8192089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61566-4CE4-4597-81CF-E909180CA0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246800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F4950-7A55-4FCA-BF13-1951F09DB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218593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1C141-F57A-4592-BB9D-279859F1D0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6752947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42E9D-04D2-4823-9104-0B9619F54B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7046930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8DDF2-FB62-4404-8D57-68AB365E62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7373381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FE35B-9664-403A-B031-4481CB03CC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3146760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F23D6-C6BE-423D-9176-2CF6CF97B4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536691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E9726-83CA-47B9-8390-DBAADF53D4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2685604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F0F2-4E34-4E67-922C-5E81DAA49B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16291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68903-07B1-4060-827A-C72FACFA1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017903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9355-47D9-47DD-A499-BFCC96226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150105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8B6C7-E251-4D9B-8648-3B7AFBC643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08643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035C1-0C76-4621-853C-90E7968BCD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717070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AA72F-E121-4FB6-8E86-3589A4881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857670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53098-A6AC-4BA7-BADE-762A79041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76989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F80C3-1A5C-4998-B55F-2BA966904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68985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6852-184F-4966-AAD4-86EDA32C8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865499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589EA-4551-4E7A-B349-9E05054AE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724370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332B8-35F9-4387-9A8D-5B21E7C00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468231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4595D-E32D-4AE5-9D29-70454C1AB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527473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029200"/>
            <a:ext cx="8686800" cy="685800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86868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770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8B42260-6066-4220-A038-9E12EA815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999308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F5407-98DE-4E8F-817B-2D56EDAEB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215760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F7785-5221-4B01-8C99-CBEEA08147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93106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05682-3A12-47CC-B5B0-3479F004D7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194865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F1A12-7D14-4396-8424-E97AFF032F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561603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D3E0D-1A70-48B9-BEED-CD95929E46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542223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B30F5-C299-4AA5-A352-1C84FF6CD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404887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EC321-4DFD-4C6A-A52F-17D35EB8B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075488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A3AF-DDB2-43D6-9853-7AD7B582C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212321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7AF11-F483-46F2-B523-0233FFAE5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381151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5DF9C-1C9B-4B33-8AC5-B31EC74B2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084164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1219200"/>
            <a:ext cx="2046288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8805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86B09-771C-45E4-8837-0B0993A484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07079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5EA58-0DC8-440F-8DC9-144FAFD509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18753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CD84F-554F-4B89-8A49-B9F0CC05D0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9459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rebuchet MS" panose="020B0603020202020204" pitchFamily="34" charset="0"/>
              </a:defRPr>
            </a:lvl1pPr>
          </a:lstStyle>
          <a:p>
            <a:fld id="{2AFF4CF9-BB34-4574-ACD3-E68BD0D83B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</a:lstStyle>
          <a:p>
            <a:fld id="{3A4B236F-F9F9-43C7-8032-69AD1B7900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</a:lstStyle>
          <a:p>
            <a:fld id="{4308238C-23E4-4C49-93D6-A7B90957474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entury Gothic" panose="020B0502020202020204" pitchFamily="34" charset="0"/>
              </a:defRPr>
            </a:lvl1pPr>
          </a:lstStyle>
          <a:p>
            <a:fld id="{6402CE1B-5BD1-4406-BB41-9EB9AE9DDE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entury Gothic" panose="020B0502020202020204" pitchFamily="34" charset="0"/>
              </a:defRPr>
            </a:lvl1pPr>
          </a:lstStyle>
          <a:p>
            <a:fld id="{5C085971-5F60-4FC1-87CC-7CEB2AB256B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panose="020B0604030504040204" pitchFamily="34" charset="0"/>
              </a:defRPr>
            </a:lvl1pPr>
          </a:lstStyle>
          <a:p>
            <a:fld id="{66A1F16A-AEB9-4A08-B86D-8BB0CAD58E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86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6AD47DE6-9C64-4BAC-9010-2EC39D3E02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2825"/>
            <a:ext cx="9144000" cy="504825"/>
          </a:xfrm>
        </p:spPr>
        <p:txBody>
          <a:bodyPr/>
          <a:lstStyle/>
          <a:p>
            <a:pPr algn="ctr" eaLnBrk="1" hangingPunct="1"/>
            <a:r>
              <a:rPr lang="ru-RU" altLang="ru-RU" sz="2100" b="1" dirty="0" smtClean="0">
                <a:solidFill>
                  <a:schemeClr val="tx1"/>
                </a:solidFill>
              </a:rPr>
              <a:t>07</a:t>
            </a:r>
            <a:r>
              <a:rPr lang="en-US" altLang="ru-RU" sz="21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100" b="1" smtClean="0">
                <a:solidFill>
                  <a:schemeClr val="tx1"/>
                </a:solidFill>
              </a:rPr>
              <a:t>октября</a:t>
            </a:r>
            <a:r>
              <a:rPr lang="ru-RU" altLang="ru-RU" sz="2100" b="1" i="1" smtClean="0">
                <a:solidFill>
                  <a:schemeClr val="tx1"/>
                </a:solidFill>
              </a:rPr>
              <a:t>  </a:t>
            </a:r>
            <a:r>
              <a:rPr lang="ru-RU" altLang="ru-RU" sz="2100" b="1" smtClean="0">
                <a:solidFill>
                  <a:schemeClr val="tx1"/>
                </a:solidFill>
              </a:rPr>
              <a:t>2015 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г.                                                          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2952750"/>
          </a:xfrm>
          <a:solidFill>
            <a:srgbClr val="663300">
              <a:alpha val="70000"/>
            </a:srgbClr>
          </a:solidFill>
          <a:ln w="19050">
            <a:solidFill>
              <a:srgbClr val="66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sz="4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Ректор Московского государственного университета путей сообщения (МИИТ)</a:t>
            </a:r>
          </a:p>
          <a:p>
            <a:pPr eaLnBrk="1" hangingPunct="1">
              <a:defRPr/>
            </a:pP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Б.А. Лёвин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820150" y="6624638"/>
            <a:ext cx="288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900">
                <a:latin typeface="Arial Black" panose="020B0A04020102020204" pitchFamily="34" charset="0"/>
              </a:rPr>
              <a:t>                                                                                                            </a:t>
            </a:r>
            <a:r>
              <a:rPr lang="ru-RU" altLang="ru-RU" sz="1800">
                <a:latin typeface="Arial Black" panose="020B0A04020102020204" pitchFamily="34" charset="0"/>
              </a:rPr>
              <a:t>1</a:t>
            </a:r>
            <a:r>
              <a:rPr lang="ru-RU" altLang="ru-RU" sz="1900"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820150" y="6624638"/>
            <a:ext cx="288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900">
                <a:latin typeface="Arial Black" panose="020B0A04020102020204" pitchFamily="34" charset="0"/>
              </a:rPr>
              <a:t>                                                                                                            </a:t>
            </a:r>
            <a:r>
              <a:rPr lang="ru-RU" altLang="ru-RU" sz="1800">
                <a:latin typeface="Arial Black" panose="020B0A04020102020204" pitchFamily="34" charset="0"/>
              </a:rPr>
              <a:t>2</a:t>
            </a:r>
            <a:r>
              <a:rPr lang="ru-RU" altLang="ru-RU" sz="19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15889"/>
            <a:ext cx="9144000" cy="720824"/>
          </a:xfrm>
          <a:solidFill>
            <a:srgbClr val="FFFFFF">
              <a:alpha val="50195"/>
            </a:srgb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663300"/>
                </a:solidFill>
              </a:rPr>
              <a:t> РАЗВИТИЕ УНИВЕРСИТЕТА (ЗА 3 КВАРТАЛА 2015 г.)</a:t>
            </a:r>
            <a:endParaRPr lang="ru-RU" altLang="ru-RU" sz="2000" dirty="0" smtClean="0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4895850"/>
          </a:xfrm>
          <a:prstGeom prst="rect">
            <a:avLst/>
          </a:prstGeom>
          <a:solidFill>
            <a:srgbClr val="663300">
              <a:alpha val="50000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ru-RU" alt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Выполнение </a:t>
            </a:r>
            <a:r>
              <a:rPr lang="ru-RU" alt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плана доходных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поступлений  –  </a:t>
            </a:r>
            <a:r>
              <a:rPr lang="ru-RU" alt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286, </a:t>
            </a:r>
            <a:r>
              <a:rPr lang="ru-RU" alt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 руб.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60,0 %  </a:t>
            </a:r>
            <a:r>
              <a:rPr lang="ru-RU" altLang="ru-RU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годового плана)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3200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ru-RU" alt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</a:t>
            </a:r>
            <a:r>
              <a:rPr lang="ru-RU" alt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инфраструктуры и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материально-технической базы –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103, </a:t>
            </a:r>
            <a:r>
              <a:rPr lang="ru-RU" alt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 руб. </a:t>
            </a:r>
            <a:r>
              <a:rPr lang="ru-RU" alt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36,5</a:t>
            </a:r>
            <a:r>
              <a:rPr lang="ru-RU" alt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  <a:r>
              <a:rPr lang="ru-RU" altLang="ru-RU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</a:t>
            </a:r>
            <a:r>
              <a:rPr lang="ru-RU" alt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годового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плана)</a:t>
            </a:r>
            <a:endParaRPr lang="ru-RU" altLang="ru-RU" sz="3200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3200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Fon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820150" y="6624638"/>
            <a:ext cx="288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Arial Black" panose="020B0A04020102020204" pitchFamily="34" charset="0"/>
              </a:rPr>
              <a:t>3</a:t>
            </a:r>
            <a:r>
              <a:rPr lang="ru-RU" altLang="ru-RU" sz="1600" dirty="0" smtClean="0">
                <a:latin typeface="Arial Black" panose="020B0A04020102020204" pitchFamily="34" charset="0"/>
              </a:rPr>
              <a:t> </a:t>
            </a:r>
            <a:endParaRPr lang="ru-RU" altLang="ru-RU" sz="1600" dirty="0">
              <a:latin typeface="Arial Black" panose="020B0A04020102020204" pitchFamily="34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117475"/>
            <a:ext cx="9144000" cy="719237"/>
          </a:xfrm>
          <a:prstGeom prst="rect">
            <a:avLst/>
          </a:prstGeom>
          <a:solidFill>
            <a:srgbClr val="FFFFFF">
              <a:alpha val="50195"/>
            </a:srgb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3300"/>
                </a:solidFill>
                <a:latin typeface="Arial Black" panose="020B0A04020102020204" pitchFamily="34" charset="0"/>
              </a:rPr>
              <a:t>СРЕДНЕМЕСЯЧНАЯ ЗАРАБОТНАЯ ПЛАТА ПО КАТЕГОРИЯМ ПЕРСОНАЛА</a:t>
            </a:r>
            <a:r>
              <a:rPr lang="ru-RU" altLang="ru-RU" sz="2000" dirty="0">
                <a:solidFill>
                  <a:srgbClr val="663300"/>
                </a:solidFill>
              </a:rPr>
              <a:t> </a:t>
            </a:r>
            <a:r>
              <a:rPr lang="ru-RU" altLang="ru-RU" sz="2000" dirty="0" smtClean="0">
                <a:solidFill>
                  <a:srgbClr val="663300"/>
                </a:solidFill>
              </a:rPr>
              <a:t>(руб.)</a:t>
            </a:r>
            <a:endParaRPr lang="ru-RU" altLang="ru-RU" sz="2000" dirty="0">
              <a:solidFill>
                <a:srgbClr val="66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06348"/>
              </p:ext>
            </p:extLst>
          </p:nvPr>
        </p:nvGraphicFramePr>
        <p:xfrm>
          <a:off x="395536" y="954188"/>
          <a:ext cx="8568953" cy="5561888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4667975"/>
                <a:gridCol w="1038661"/>
                <a:gridCol w="1038661"/>
                <a:gridCol w="1103576"/>
              </a:tblGrid>
              <a:tr h="10436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 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2015г. к 2014г.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169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мес.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1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ПРОФЕССОРСКО-ПРЕПОДАВАТЕЛЬСКИЙ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008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74 558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109,63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УПРАВЛЕНЧЕСКИЙ</a:t>
                      </a:r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103,44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110,89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ИНЖЕНЕРНО-ТЕХНИЧЕСКИЙ</a:t>
                      </a:r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</a:t>
                      </a:r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105,79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2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УНИВЕРСИТЕТУ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Fon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5496" y="1"/>
            <a:ext cx="9108504" cy="675352"/>
          </a:xfrm>
          <a:prstGeom prst="rect">
            <a:avLst/>
          </a:prstGeom>
          <a:solidFill>
            <a:srgbClr val="FFFFFF">
              <a:alpha val="50195"/>
            </a:srgb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3300"/>
                </a:solidFill>
                <a:latin typeface="Arial Black" panose="020B0A04020102020204" pitchFamily="34" charset="0"/>
              </a:rPr>
              <a:t>СТРУКТУРА СРЕДНЕМЕСЯЧНОЙ ЗАРПЛАТЫ </a:t>
            </a:r>
            <a:r>
              <a:rPr lang="ru-RU" altLang="ru-RU" sz="2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ППС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 (ЗА 9 МЕСЯЦЕВ 2015 г.)</a:t>
            </a:r>
            <a:endParaRPr lang="ru-RU" altLang="ru-RU" sz="2000" dirty="0">
              <a:solidFill>
                <a:srgbClr val="663300"/>
              </a:solidFill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8820150" y="6624638"/>
            <a:ext cx="288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Arial Black" panose="020B0A04020102020204" pitchFamily="34" charset="0"/>
              </a:rPr>
              <a:t>4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12611"/>
              </p:ext>
            </p:extLst>
          </p:nvPr>
        </p:nvGraphicFramePr>
        <p:xfrm>
          <a:off x="35496" y="675347"/>
          <a:ext cx="3672409" cy="5949286"/>
        </p:xfrm>
        <a:graphic>
          <a:graphicData uri="http://schemas.openxmlformats.org/drawingml/2006/table">
            <a:tbl>
              <a:tblPr/>
              <a:tblGrid>
                <a:gridCol w="429817"/>
                <a:gridCol w="1787488"/>
                <a:gridCol w="692907"/>
                <a:gridCol w="123791"/>
                <a:gridCol w="638406"/>
              </a:tblGrid>
              <a:tr h="51012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346"/>
                          </a:solidFill>
                          <a:effectLst/>
                          <a:latin typeface="Arial Cyr" panose="020B0604020202020204" pitchFamily="34" charset="0"/>
                        </a:rPr>
                        <a:t>           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6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2346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346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№ п/п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Виды оплат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за 9 мес. 2015 г.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Сумма руб.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Процент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Субсидия 611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23 378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31,36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ВО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35 277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47,31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ПК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7 440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9,98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ПДО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1 960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2,63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ПД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0,09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НИОКР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6 433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8,63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824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Финансовая помощь ДО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74 558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75353"/>
            <a:ext cx="5446774" cy="59222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29" name="Rectangle 101"/>
          <p:cNvSpPr>
            <a:spLocks noChangeArrowheads="1"/>
          </p:cNvSpPr>
          <p:nvPr/>
        </p:nvSpPr>
        <p:spPr bwMode="auto">
          <a:xfrm>
            <a:off x="5435600" y="1773238"/>
            <a:ext cx="3708400" cy="3168650"/>
          </a:xfrm>
          <a:prstGeom prst="rect">
            <a:avLst/>
          </a:prstGeom>
          <a:solidFill>
            <a:srgbClr val="6633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8604250" y="6624638"/>
            <a:ext cx="504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Arial Black" panose="020B0A04020102020204" pitchFamily="34" charset="0"/>
              </a:rPr>
              <a:t>5 </a:t>
            </a:r>
            <a:endParaRPr lang="ru-RU" altLang="ru-RU" sz="1800" dirty="0">
              <a:latin typeface="Arial Black" panose="020B0A04020102020204" pitchFamily="34" charset="0"/>
            </a:endParaRP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34" y="44624"/>
            <a:ext cx="9121966" cy="1005251"/>
          </a:xfrm>
          <a:solidFill>
            <a:srgbClr val="FFFFFF">
              <a:alpha val="50195"/>
            </a:srgb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000" b="1" dirty="0" smtClean="0">
                <a:solidFill>
                  <a:srgbClr val="663300"/>
                </a:solidFill>
              </a:rPr>
              <a:t>РАЗВИТИЕ ИНФРАСТРУКТУРЫ УНИВЕРСИТЕТА</a:t>
            </a:r>
            <a:br>
              <a:rPr lang="ru-RU" altLang="ru-RU" sz="2000" b="1" dirty="0" smtClean="0">
                <a:solidFill>
                  <a:srgbClr val="663300"/>
                </a:solidFill>
              </a:rPr>
            </a:br>
            <a:r>
              <a:rPr lang="ru-RU" altLang="ru-RU" sz="2000" b="1" dirty="0" smtClean="0">
                <a:solidFill>
                  <a:srgbClr val="663300"/>
                </a:solidFill>
              </a:rPr>
              <a:t>(ЗА 9 МЕСЯЦЕВ 2015 г.)</a:t>
            </a:r>
            <a:endParaRPr lang="ru-RU" altLang="ru-RU" sz="2000" dirty="0" smtClean="0"/>
          </a:p>
        </p:txBody>
      </p:sp>
      <p:graphicFrame>
        <p:nvGraphicFramePr>
          <p:cNvPr id="12506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97557"/>
              </p:ext>
            </p:extLst>
          </p:nvPr>
        </p:nvGraphicFramePr>
        <p:xfrm>
          <a:off x="-3175" y="1196754"/>
          <a:ext cx="9147175" cy="4534880"/>
        </p:xfrm>
        <a:graphic>
          <a:graphicData uri="http://schemas.openxmlformats.org/drawingml/2006/table">
            <a:tbl>
              <a:tblPr/>
              <a:tblGrid>
                <a:gridCol w="5437188"/>
                <a:gridCol w="3709987"/>
              </a:tblGrid>
              <a:tr h="1826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Капитальный и текущие ремонты: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39, 7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млн. руб.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, в том числе 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31, 4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млн. руб. собственных средств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21,6 %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от годового плана)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</a:tr>
              <a:tr h="9016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Программа информатизации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25, 2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69, 0 %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от годового плана)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</a:tr>
              <a:tr h="9032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Приобретение учебного оборудования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38, 8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61, 0 %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от годового плана)         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</a:tr>
              <a:tr h="9032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ИТОГО: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103, 7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36, 5 %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от годового плана)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15889"/>
            <a:ext cx="9144000" cy="576808"/>
          </a:xfrm>
          <a:solidFill>
            <a:srgbClr val="FFFFFF">
              <a:alpha val="50195"/>
            </a:srgb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663300"/>
                </a:solidFill>
              </a:rPr>
              <a:t>МЕДИЦИНСКОЕ ОБСЛУЖИВАНИЕ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764704"/>
            <a:ext cx="9144000" cy="5616624"/>
          </a:xfrm>
          <a:prstGeom prst="rect">
            <a:avLst/>
          </a:prstGeom>
          <a:solidFill>
            <a:srgbClr val="663300">
              <a:alpha val="50000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342900" indent="-342900" algn="just">
              <a:lnSpc>
                <a:spcPts val="388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1 октября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2015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 поликлиника 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МИИТ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включена в </a:t>
            </a:r>
          </a:p>
          <a:p>
            <a:pPr algn="just">
              <a:lnSpc>
                <a:spcPts val="388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число медицинских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организаций,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обслуживающих</a:t>
            </a:r>
          </a:p>
          <a:p>
            <a:pPr>
              <a:lnSpc>
                <a:spcPts val="388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прикреплённое население</a:t>
            </a:r>
          </a:p>
          <a:p>
            <a:pPr marL="342900" indent="-342900">
              <a:lnSpc>
                <a:spcPts val="388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Персонал поликлиники укомплектован врачами </a:t>
            </a:r>
          </a:p>
          <a:p>
            <a:pPr>
              <a:lnSpc>
                <a:spcPts val="388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основных специальностей</a:t>
            </a:r>
          </a:p>
          <a:p>
            <a:pPr marL="342900" indent="-342900">
              <a:lnSpc>
                <a:spcPts val="388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Лицензия позволяет поликлинике иметь стационар </a:t>
            </a:r>
          </a:p>
          <a:p>
            <a:pPr marL="342900" indent="-342900">
              <a:lnSpc>
                <a:spcPts val="388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Поданы документы на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долицензирование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проведения</a:t>
            </a:r>
          </a:p>
          <a:p>
            <a:pPr>
              <a:lnSpc>
                <a:spcPts val="388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профосмотров</a:t>
            </a: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ts val="3880"/>
              </a:lnSpc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На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софинансирование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ДМС в 2015 г. выделено более</a:t>
            </a:r>
          </a:p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5,5 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млн.руб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(800 человек).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604250" y="6624638"/>
            <a:ext cx="504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Arial Black" panose="020B0A04020102020204" pitchFamily="34" charset="0"/>
              </a:rPr>
              <a:t>6</a:t>
            </a:r>
            <a:r>
              <a:rPr lang="ru-RU" altLang="ru-RU" sz="1800" dirty="0" smtClean="0">
                <a:latin typeface="Arial Black" panose="020B0A04020102020204" pitchFamily="34" charset="0"/>
              </a:rPr>
              <a:t> </a:t>
            </a:r>
            <a:endParaRPr lang="ru-RU" altLang="ru-RU" sz="1800" dirty="0">
              <a:latin typeface="Arial Black" panose="020B0A040201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0" y="5229200"/>
            <a:ext cx="9144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38">
  <a:themeElements>
    <a:clrScheme name="01159438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0115943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115943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1159440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01159442">
  <a:themeElements>
    <a:clrScheme name="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01072149">
  <a:themeElements>
    <a:clrScheme name="01072149 9">
      <a:dk1>
        <a:srgbClr val="FF9900"/>
      </a:dk1>
      <a:lt1>
        <a:srgbClr val="FFCC99"/>
      </a:lt1>
      <a:dk2>
        <a:srgbClr val="D65700"/>
      </a:dk2>
      <a:lt2>
        <a:srgbClr val="777777"/>
      </a:lt2>
      <a:accent1>
        <a:srgbClr val="FFFFF7"/>
      </a:accent1>
      <a:accent2>
        <a:srgbClr val="339933"/>
      </a:accent2>
      <a:accent3>
        <a:srgbClr val="FFE2CA"/>
      </a:accent3>
      <a:accent4>
        <a:srgbClr val="DA8200"/>
      </a:accent4>
      <a:accent5>
        <a:srgbClr val="FFFFFA"/>
      </a:accent5>
      <a:accent6>
        <a:srgbClr val="2D8A2D"/>
      </a:accent6>
      <a:hlink>
        <a:srgbClr val="FF9933"/>
      </a:hlink>
      <a:folHlink>
        <a:srgbClr val="008000"/>
      </a:folHlink>
    </a:clrScheme>
    <a:fontScheme name="0107214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107214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2D2D8A"/>
        </a:accent6>
        <a:hlink>
          <a:srgbClr val="99CC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4">
        <a:dk1>
          <a:srgbClr val="2D2015"/>
        </a:dk1>
        <a:lt1>
          <a:srgbClr val="CC9900"/>
        </a:lt1>
        <a:dk2>
          <a:srgbClr val="40311E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AFADAB"/>
        </a:accent3>
        <a:accent4>
          <a:srgbClr val="AE82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C5CEC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49 5">
        <a:dk1>
          <a:srgbClr val="292929"/>
        </a:dk1>
        <a:lt1>
          <a:srgbClr val="FFFFFF"/>
        </a:lt1>
        <a:dk2>
          <a:srgbClr val="BC4C00"/>
        </a:dk2>
        <a:lt2>
          <a:srgbClr val="808080"/>
        </a:lt2>
        <a:accent1>
          <a:srgbClr val="FFCC99"/>
        </a:accent1>
        <a:accent2>
          <a:srgbClr val="C6F399"/>
        </a:accent2>
        <a:accent3>
          <a:srgbClr val="FFFFFF"/>
        </a:accent3>
        <a:accent4>
          <a:srgbClr val="212121"/>
        </a:accent4>
        <a:accent5>
          <a:srgbClr val="FFE2CA"/>
        </a:accent5>
        <a:accent6>
          <a:srgbClr val="B3DC8A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6">
        <a:dk1>
          <a:srgbClr val="800000"/>
        </a:dk1>
        <a:lt1>
          <a:srgbClr val="FF9966"/>
        </a:lt1>
        <a:dk2>
          <a:srgbClr val="FF9933"/>
        </a:dk2>
        <a:lt2>
          <a:srgbClr val="005A58"/>
        </a:lt2>
        <a:accent1>
          <a:srgbClr val="FFCC66"/>
        </a:accent1>
        <a:accent2>
          <a:srgbClr val="777777"/>
        </a:accent2>
        <a:accent3>
          <a:srgbClr val="FFCAB8"/>
        </a:accent3>
        <a:accent4>
          <a:srgbClr val="6C0000"/>
        </a:accent4>
        <a:accent5>
          <a:srgbClr val="FFE2B8"/>
        </a:accent5>
        <a:accent6>
          <a:srgbClr val="6B6B6B"/>
        </a:accent6>
        <a:hlink>
          <a:srgbClr val="FEF9E8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7">
        <a:dk1>
          <a:srgbClr val="5C1F00"/>
        </a:dk1>
        <a:lt1>
          <a:srgbClr val="FF9900"/>
        </a:lt1>
        <a:dk2>
          <a:srgbClr val="663300"/>
        </a:dk2>
        <a:lt2>
          <a:srgbClr val="EFB483"/>
        </a:lt2>
        <a:accent1>
          <a:srgbClr val="CC3300"/>
        </a:accent1>
        <a:accent2>
          <a:srgbClr val="BE7960"/>
        </a:accent2>
        <a:accent3>
          <a:srgbClr val="B8ADAA"/>
        </a:accent3>
        <a:accent4>
          <a:srgbClr val="DA82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49 8">
        <a:dk1>
          <a:srgbClr val="CC3300"/>
        </a:dk1>
        <a:lt1>
          <a:srgbClr val="99CC00"/>
        </a:lt1>
        <a:dk2>
          <a:srgbClr val="7DD850"/>
        </a:dk2>
        <a:lt2>
          <a:srgbClr val="003366"/>
        </a:lt2>
        <a:accent1>
          <a:srgbClr val="FFB27D"/>
        </a:accent1>
        <a:accent2>
          <a:srgbClr val="00B000"/>
        </a:accent2>
        <a:accent3>
          <a:srgbClr val="CAE2AA"/>
        </a:accent3>
        <a:accent4>
          <a:srgbClr val="AE2A00"/>
        </a:accent4>
        <a:accent5>
          <a:srgbClr val="FFD5BF"/>
        </a:accent5>
        <a:accent6>
          <a:srgbClr val="009F00"/>
        </a:accent6>
        <a:hlink>
          <a:srgbClr val="FF6600"/>
        </a:hlink>
        <a:folHlink>
          <a:srgbClr val="9E6A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9">
        <a:dk1>
          <a:srgbClr val="FF9900"/>
        </a:dk1>
        <a:lt1>
          <a:srgbClr val="FFCC99"/>
        </a:lt1>
        <a:dk2>
          <a:srgbClr val="D65700"/>
        </a:dk2>
        <a:lt2>
          <a:srgbClr val="777777"/>
        </a:lt2>
        <a:accent1>
          <a:srgbClr val="FFFFF7"/>
        </a:accent1>
        <a:accent2>
          <a:srgbClr val="339933"/>
        </a:accent2>
        <a:accent3>
          <a:srgbClr val="FFE2CA"/>
        </a:accent3>
        <a:accent4>
          <a:srgbClr val="DA8200"/>
        </a:accent4>
        <a:accent5>
          <a:srgbClr val="FFFFFA"/>
        </a:accent5>
        <a:accent6>
          <a:srgbClr val="2D8A2D"/>
        </a:accent6>
        <a:hlink>
          <a:srgbClr val="FF9933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10">
        <a:dk1>
          <a:srgbClr val="993300"/>
        </a:dk1>
        <a:lt1>
          <a:srgbClr val="CC3300"/>
        </a:lt1>
        <a:dk2>
          <a:srgbClr val="000000"/>
        </a:dk2>
        <a:lt2>
          <a:srgbClr val="CC6600"/>
        </a:lt2>
        <a:accent1>
          <a:srgbClr val="FFCC99"/>
        </a:accent1>
        <a:accent2>
          <a:srgbClr val="468A4B"/>
        </a:accent2>
        <a:accent3>
          <a:srgbClr val="AAAAAA"/>
        </a:accent3>
        <a:accent4>
          <a:srgbClr val="AE2A00"/>
        </a:accent4>
        <a:accent5>
          <a:srgbClr val="FFE2CA"/>
        </a:accent5>
        <a:accent6>
          <a:srgbClr val="3F7D43"/>
        </a:accent6>
        <a:hlink>
          <a:srgbClr val="CC9900"/>
        </a:hlink>
        <a:folHlink>
          <a:srgbClr val="824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49 11">
        <a:dk1>
          <a:srgbClr val="663300"/>
        </a:dk1>
        <a:lt1>
          <a:srgbClr val="A6A99D"/>
        </a:lt1>
        <a:dk2>
          <a:srgbClr val="CC9900"/>
        </a:dk2>
        <a:lt2>
          <a:srgbClr val="777777"/>
        </a:lt2>
        <a:accent1>
          <a:srgbClr val="909082"/>
        </a:accent1>
        <a:accent2>
          <a:srgbClr val="B59D73"/>
        </a:accent2>
        <a:accent3>
          <a:srgbClr val="D0D1CC"/>
        </a:accent3>
        <a:accent4>
          <a:srgbClr val="562A00"/>
        </a:accent4>
        <a:accent5>
          <a:srgbClr val="C6C6C1"/>
        </a:accent5>
        <a:accent6>
          <a:srgbClr val="A48E6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12">
        <a:dk1>
          <a:srgbClr val="CC6600"/>
        </a:dk1>
        <a:lt1>
          <a:srgbClr val="E6F7DD"/>
        </a:lt1>
        <a:dk2>
          <a:srgbClr val="CC3300"/>
        </a:dk2>
        <a:lt2>
          <a:srgbClr val="969696"/>
        </a:lt2>
        <a:accent1>
          <a:srgbClr val="FFFFCC"/>
        </a:accent1>
        <a:accent2>
          <a:srgbClr val="CCFFCC"/>
        </a:accent2>
        <a:accent3>
          <a:srgbClr val="F0FAEB"/>
        </a:accent3>
        <a:accent4>
          <a:srgbClr val="AE5600"/>
        </a:accent4>
        <a:accent5>
          <a:srgbClr val="FFFFE2"/>
        </a:accent5>
        <a:accent6>
          <a:srgbClr val="B9E7B9"/>
        </a:accent6>
        <a:hlink>
          <a:srgbClr val="FF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49 13">
        <a:dk1>
          <a:srgbClr val="996633"/>
        </a:dk1>
        <a:lt1>
          <a:srgbClr val="CC9900"/>
        </a:lt1>
        <a:dk2>
          <a:srgbClr val="FFB92D"/>
        </a:dk2>
        <a:lt2>
          <a:srgbClr val="3E3E5C"/>
        </a:lt2>
        <a:accent1>
          <a:srgbClr val="E1B875"/>
        </a:accent1>
        <a:accent2>
          <a:srgbClr val="996600"/>
        </a:accent2>
        <a:accent3>
          <a:srgbClr val="E2CAAA"/>
        </a:accent3>
        <a:accent4>
          <a:srgbClr val="82562A"/>
        </a:accent4>
        <a:accent5>
          <a:srgbClr val="EED8BD"/>
        </a:accent5>
        <a:accent6>
          <a:srgbClr val="8A5C00"/>
        </a:accent6>
        <a:hlink>
          <a:srgbClr val="FF6F17"/>
        </a:hlink>
        <a:folHlink>
          <a:srgbClr val="FFE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01159438</Template>
  <TotalTime>1770</TotalTime>
  <Words>391</Words>
  <Application>Microsoft Office PowerPoint</Application>
  <PresentationFormat>Экран (4:3)</PresentationFormat>
  <Paragraphs>162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23" baseType="lpstr">
      <vt:lpstr>Arial</vt:lpstr>
      <vt:lpstr>Arial Black</vt:lpstr>
      <vt:lpstr>Arial Cyr</vt:lpstr>
      <vt:lpstr>Calibri</vt:lpstr>
      <vt:lpstr>Century Gothic</vt:lpstr>
      <vt:lpstr>Palatino Linotype</vt:lpstr>
      <vt:lpstr>Times New Roman</vt:lpstr>
      <vt:lpstr>Trebuchet MS</vt:lpstr>
      <vt:lpstr>Verdana</vt:lpstr>
      <vt:lpstr>Wingdings</vt:lpstr>
      <vt:lpstr>01159438</vt:lpstr>
      <vt:lpstr>01159439</vt:lpstr>
      <vt:lpstr>Default Design</vt:lpstr>
      <vt:lpstr>01159440</vt:lpstr>
      <vt:lpstr>1_Default Design</vt:lpstr>
      <vt:lpstr>01159442</vt:lpstr>
      <vt:lpstr>01072149</vt:lpstr>
      <vt:lpstr>07 октября  2015 г.                                                                                 </vt:lpstr>
      <vt:lpstr> РАЗВИТИЕ УНИВЕРСИТЕТА (ЗА 3 КВАРТАЛА 2015 г.)</vt:lpstr>
      <vt:lpstr>Презентация PowerPoint</vt:lpstr>
      <vt:lpstr>Презентация PowerPoint</vt:lpstr>
      <vt:lpstr>РАЗВИТИЕ ИНФРАСТРУКТУРЫ УНИВЕРСИТЕТА (ЗА 9 МЕСЯЦЕВ 2015 г.)</vt:lpstr>
      <vt:lpstr>МЕДИЦИНСКОЕ ОБСЛУЖИВАНИЕ</vt:lpstr>
    </vt:vector>
  </TitlesOfParts>
  <Company>MMC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02. 1</dc:title>
  <dc:creator>VAS</dc:creator>
  <cp:lastModifiedBy>1</cp:lastModifiedBy>
  <cp:revision>219</cp:revision>
  <dcterms:created xsi:type="dcterms:W3CDTF">2005-11-29T09:04:29Z</dcterms:created>
  <dcterms:modified xsi:type="dcterms:W3CDTF">2015-10-07T09:34:48Z</dcterms:modified>
</cp:coreProperties>
</file>